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7"/>
  </p:notesMasterIdLst>
  <p:sldIdLst>
    <p:sldId id="273" r:id="rId2"/>
    <p:sldId id="270" r:id="rId3"/>
    <p:sldId id="271" r:id="rId4"/>
    <p:sldId id="272" r:id="rId5"/>
    <p:sldId id="274" r:id="rId6"/>
  </p:sldIdLst>
  <p:sldSz cx="10693400" cy="7561263"/>
  <p:notesSz cx="6797675" cy="9926638"/>
  <p:defaultTextStyle>
    <a:defPPr>
      <a:defRPr lang="ru-RU"/>
    </a:defPPr>
    <a:lvl1pPr marL="0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21528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43056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564584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086112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607640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129168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650696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172224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F62CC6FC-896E-4210-9B41-B4715DF45499}">
          <p14:sldIdLst>
            <p14:sldId id="273"/>
            <p14:sldId id="270"/>
            <p14:sldId id="271"/>
            <p14:sldId id="272"/>
            <p14:sldId id="274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2DAEA"/>
    <a:srgbClr val="B9C6DF"/>
    <a:srgbClr val="FF99FF"/>
    <a:srgbClr val="FF9999"/>
    <a:srgbClr val="005AA9"/>
    <a:srgbClr val="FF5050"/>
    <a:srgbClr val="3399FF"/>
    <a:srgbClr val="8D8C90"/>
    <a:srgbClr val="504F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676" autoAdjust="0"/>
  </p:normalViewPr>
  <p:slideViewPr>
    <p:cSldViewPr showGuides="1">
      <p:cViewPr varScale="1">
        <p:scale>
          <a:sx n="80" d="100"/>
          <a:sy n="80" d="100"/>
        </p:scale>
        <p:origin x="-78" y="-144"/>
      </p:cViewPr>
      <p:guideLst>
        <p:guide orient="horz" pos="2382"/>
        <p:guide orient="horz" pos="1116"/>
        <p:guide orient="horz" pos="348"/>
        <p:guide orient="horz" pos="4470"/>
        <p:guide pos="3368"/>
        <p:guide pos="828"/>
        <p:guide pos="1824"/>
        <p:guide pos="6011"/>
        <p:guide pos="6456"/>
        <p:guide pos="60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4156000895733808"/>
          <c:y val="7.0249858427369791E-2"/>
          <c:w val="0.79541292286968113"/>
          <c:h val="0.50909830895521702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жалобы на решения по ВНП и КНП (ст.101 НК РФ)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aseline="0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2"/>
                <c:pt idx="0">
                  <c:v>1 полугодие 2019 года</c:v>
                </c:pt>
                <c:pt idx="1">
                  <c:v>1 полугодие 2020 года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2"/>
                <c:pt idx="0">
                  <c:v>99</c:v>
                </c:pt>
                <c:pt idx="1">
                  <c:v>68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жалобы по налоговым спорам об оспаривании действий (бездействия), решений, принятых в порядке ст.101.4 НК РФ, иных ненормативных актов (кроме решений, принятых в порядке ст.101 НК РФ)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-2.7809928250094932E-2"/>
                  <c:y val="-1.4405325893288766E-2"/>
                </c:manualLayout>
              </c:layout>
              <c:dLblPos val="ctr"/>
              <c:showLegendKey val="1"/>
              <c:showVal val="1"/>
              <c:showCatName val="0"/>
              <c:showSerName val="0"/>
              <c:showPercent val="0"/>
              <c:showBubbleSize val="0"/>
              <c:separator>
</c:separator>
            </c:dLbl>
            <c:dLbl>
              <c:idx val="1"/>
              <c:layout>
                <c:manualLayout>
                  <c:x val="-2.8446660048525075E-2"/>
                  <c:y val="-3.1970131973640356E-3"/>
                </c:manualLayout>
              </c:layout>
              <c:dLblPos val="ctr"/>
              <c:showLegendKey val="1"/>
              <c:showVal val="1"/>
              <c:showCatName val="0"/>
              <c:showSerName val="0"/>
              <c:showPercent val="0"/>
              <c:showBubbleSize val="0"/>
              <c:separator>
</c:separator>
            </c:dLbl>
            <c:spPr>
              <a:ln>
                <a:miter lim="800000"/>
              </a:ln>
            </c:spPr>
            <c:txPr>
              <a:bodyPr anchor="t" anchorCtr="0"/>
              <a:lstStyle/>
              <a:p>
                <a:pPr>
                  <a:defRPr sz="1600">
                    <a:solidFill>
                      <a:schemeClr val="bg1"/>
                    </a:solidFill>
                  </a:defRPr>
                </a:pPr>
                <a:endParaRPr lang="ru-RU"/>
              </a:p>
            </c:txPr>
            <c:dLblPos val="inBase"/>
            <c:showLegendKey val="1"/>
            <c:showVal val="1"/>
            <c:showCatName val="0"/>
            <c:showSerName val="0"/>
            <c:showPercent val="0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2"/>
                <c:pt idx="0">
                  <c:v>1 полугодие 2019 года</c:v>
                </c:pt>
                <c:pt idx="1">
                  <c:v>1 полугодие 2020 года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2"/>
                <c:pt idx="0">
                  <c:v>131</c:v>
                </c:pt>
                <c:pt idx="1">
                  <c:v>99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неналоговые споры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2"/>
                <c:pt idx="0">
                  <c:v>1 полугодие 2019 года</c:v>
                </c:pt>
                <c:pt idx="1">
                  <c:v>1 полугодие 2020 года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2"/>
                <c:pt idx="0">
                  <c:v>7</c:v>
                </c:pt>
                <c:pt idx="1">
                  <c:v>12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45686784"/>
        <c:axId val="45688320"/>
      </c:barChart>
      <c:catAx>
        <c:axId val="4568678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 anchor="t" anchorCtr="0"/>
          <a:lstStyle/>
          <a:p>
            <a:pPr>
              <a:defRPr sz="1400" baseline="0"/>
            </a:pPr>
            <a:endParaRPr lang="ru-RU"/>
          </a:p>
        </c:txPr>
        <c:crossAx val="45688320"/>
        <c:crosses val="autoZero"/>
        <c:auto val="1"/>
        <c:lblAlgn val="ctr"/>
        <c:lblOffset val="100"/>
        <c:noMultiLvlLbl val="0"/>
      </c:catAx>
      <c:valAx>
        <c:axId val="45688320"/>
        <c:scaling>
          <c:orientation val="minMax"/>
          <c:max val="25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000" baseline="0">
                <a:latin typeface="Times New Roman" pitchFamily="18" charset="0"/>
              </a:defRPr>
            </a:pPr>
            <a:endParaRPr lang="ru-RU"/>
          </a:p>
        </c:txPr>
        <c:crossAx val="45686784"/>
        <c:crosses val="autoZero"/>
        <c:crossBetween val="between"/>
        <c:majorUnit val="50"/>
      </c:valAx>
    </c:plotArea>
    <c:legend>
      <c:legendPos val="b"/>
      <c:layout>
        <c:manualLayout>
          <c:xMode val="edge"/>
          <c:yMode val="edge"/>
          <c:x val="2.3484123654585643E-4"/>
          <c:y val="0.66906884343218098"/>
          <c:w val="0.9997652590572369"/>
          <c:h val="0.3168982686134289"/>
        </c:manualLayout>
      </c:layout>
      <c:overlay val="0"/>
      <c:txPr>
        <a:bodyPr/>
        <a:lstStyle/>
        <a:p>
          <a:pPr>
            <a:defRPr sz="1000" baseline="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0.13433</cdr:x>
      <cdr:y>0.27007</cdr:y>
    </cdr:from>
    <cdr:to>
      <cdr:x>0.25127</cdr:x>
      <cdr:y>0.35121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648071" y="1466509"/>
          <a:ext cx="564181" cy="44059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square" lIns="104306" tIns="52153" rIns="104306" bIns="52153" rtlCol="0" anchor="ctr">
          <a:normAutofit/>
        </a:bodyPr>
        <a:lstStyle xmlns:a="http://schemas.openxmlformats.org/drawingml/2006/main"/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kumimoji="0" lang="ru-RU" sz="14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rPr>
            <a:t>230</a:t>
          </a:r>
        </a:p>
      </cdr:txBody>
    </cdr:sp>
  </cdr:relSizeAnchor>
  <cdr:relSizeAnchor xmlns:cdr="http://schemas.openxmlformats.org/drawingml/2006/chartDrawing">
    <cdr:from>
      <cdr:x>0.49254</cdr:x>
      <cdr:y>0.37616</cdr:y>
    </cdr:from>
    <cdr:to>
      <cdr:x>0.62157</cdr:x>
      <cdr:y>0.42721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2376263" y="2042573"/>
          <a:ext cx="622510" cy="27720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square" lIns="104306" tIns="52153" rIns="104306" bIns="52153" rtlCol="0" anchor="ctr">
          <a:normAutofit/>
        </a:bodyPr>
        <a:lstStyle xmlns:a="http://schemas.openxmlformats.org/drawingml/2006/main"/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kumimoji="0" lang="ru-RU" sz="14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rPr>
            <a:t>167</a:t>
          </a:r>
        </a:p>
      </cdr:txBody>
    </cdr:sp>
  </cdr:relSizeAnchor>
  <cdr:relSizeAnchor xmlns:cdr="http://schemas.openxmlformats.org/drawingml/2006/chartDrawing">
    <cdr:from>
      <cdr:x>0.26866</cdr:x>
      <cdr:y>0.00604</cdr:y>
    </cdr:from>
    <cdr:to>
      <cdr:x>0.42995</cdr:x>
      <cdr:y>0.06013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1296143" y="32800"/>
          <a:ext cx="778149" cy="29371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square" lIns="104306" tIns="52153" rIns="104306" bIns="52153" rtlCol="0" anchor="ctr">
          <a:normAutofit/>
        </a:bodyPr>
        <a:lstStyle xmlns:a="http://schemas.openxmlformats.org/drawingml/2006/main"/>
        <a:p xmlns:a="http://schemas.openxmlformats.org/drawingml/2006/main">
          <a:pPr marL="0" marR="0" indent="0" algn="ctr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lang="ru-RU" sz="1800" b="1" kern="1200" noProof="0" dirty="0" smtClean="0">
              <a:solidFill>
                <a:srgbClr val="C00000"/>
              </a:solidFill>
              <a:latin typeface="+mj-lt"/>
              <a:ea typeface="+mj-ea"/>
              <a:cs typeface="+mj-cs"/>
            </a:rPr>
            <a:t>237</a:t>
          </a:r>
          <a:endParaRPr kumimoji="0" lang="ru-RU" sz="1800" b="1" i="0" u="none" strike="noStrike" kern="1200" cap="none" spc="0" normalizeH="0" baseline="0" noProof="0" dirty="0" smtClean="0">
            <a:ln>
              <a:noFill/>
            </a:ln>
            <a:solidFill>
              <a:srgbClr val="C00000"/>
            </a:solidFill>
            <a:effectLst/>
            <a:uLnTx/>
            <a:uFillTx/>
            <a:latin typeface="+mj-lt"/>
            <a:ea typeface="+mj-ea"/>
            <a:cs typeface="+mj-cs"/>
          </a:endParaRPr>
        </a:p>
      </cdr:txBody>
    </cdr:sp>
  </cdr:relSizeAnchor>
  <cdr:relSizeAnchor xmlns:cdr="http://schemas.openxmlformats.org/drawingml/2006/chartDrawing">
    <cdr:from>
      <cdr:x>0.64179</cdr:x>
      <cdr:y>0.13746</cdr:y>
    </cdr:from>
    <cdr:to>
      <cdr:x>0.81367</cdr:x>
      <cdr:y>0.20508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3096343" y="746429"/>
          <a:ext cx="829242" cy="36718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square" lIns="104306" tIns="52153" rIns="104306" bIns="52153" rtlCol="0" anchor="ctr">
          <a:normAutofit/>
        </a:bodyPr>
        <a:lstStyle xmlns:a="http://schemas.openxmlformats.org/drawingml/2006/main"/>
        <a:p xmlns:a="http://schemas.openxmlformats.org/drawingml/2006/main">
          <a:pPr marL="0" marR="0" indent="0" algn="ctr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kumimoji="0" lang="ru-RU" sz="180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rPr>
            <a:t>179</a:t>
          </a:r>
        </a:p>
      </cdr:txBody>
    </cdr:sp>
  </cdr:relSizeAnchor>
  <cdr:relSizeAnchor xmlns:cdr="http://schemas.openxmlformats.org/drawingml/2006/chartDrawing">
    <cdr:from>
      <cdr:x>0.34375</cdr:x>
      <cdr:y>0.66</cdr:y>
    </cdr:from>
    <cdr:to>
      <cdr:x>0.54217</cdr:x>
      <cdr:y>0.91397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584176" y="2376264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none" lIns="104306" tIns="52153" rIns="104306" bIns="52153" rtlCol="0" anchor="ctr">
          <a:normAutofit/>
        </a:bodyPr>
        <a:lstStyle xmlns:a="http://schemas.openxmlformats.org/drawingml/2006/main"/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endParaRPr kumimoji="0" lang="ru-RU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endParaRPr>
        </a:p>
      </cdr:txBody>
    </cdr:sp>
  </cdr:relSizeAnchor>
  <cdr:relSizeAnchor xmlns:cdr="http://schemas.openxmlformats.org/drawingml/2006/chartDrawing">
    <cdr:from>
      <cdr:x>0.55988</cdr:x>
      <cdr:y>0.07978</cdr:y>
    </cdr:from>
    <cdr:to>
      <cdr:x>0.75718</cdr:x>
      <cdr:y>0.13388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656483" y="424806"/>
          <a:ext cx="936104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square" lIns="104306" tIns="52153" rIns="104306" bIns="52153" rtlCol="0" anchor="ctr">
          <a:normAutofit/>
        </a:bodyPr>
        <a:lstStyle xmlns:a="http://schemas.openxmlformats.org/drawingml/2006/main"/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lang="ru-RU" sz="1400" b="1" kern="1200" dirty="0" smtClean="0">
              <a:solidFill>
                <a:srgbClr val="C00000"/>
              </a:solidFill>
              <a:latin typeface="+mj-lt"/>
              <a:ea typeface="+mj-ea"/>
              <a:cs typeface="+mj-cs"/>
            </a:rPr>
            <a:t>-24,5</a:t>
          </a:r>
          <a:r>
            <a:rPr kumimoji="0" lang="en-US" sz="140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rPr>
            <a:t>%</a:t>
          </a:r>
          <a:endParaRPr kumimoji="0" lang="ru-RU" sz="1400" b="1" i="0" u="none" strike="noStrike" kern="1200" cap="none" spc="0" normalizeH="0" baseline="0" noProof="0" dirty="0" smtClean="0">
            <a:ln>
              <a:noFill/>
            </a:ln>
            <a:solidFill>
              <a:srgbClr val="C00000"/>
            </a:solidFill>
            <a:effectLst/>
            <a:uLnTx/>
            <a:uFillTx/>
            <a:latin typeface="+mj-lt"/>
            <a:ea typeface="+mj-ea"/>
            <a:cs typeface="+mj-cs"/>
          </a:endParaRPr>
        </a:p>
      </cdr:txBody>
    </cdr:sp>
  </cdr:relSizeAnchor>
  <cdr:relSizeAnchor xmlns:cdr="http://schemas.openxmlformats.org/drawingml/2006/chartDrawing">
    <cdr:from>
      <cdr:x>0.40298</cdr:x>
      <cdr:y>0.0579</cdr:y>
    </cdr:from>
    <cdr:to>
      <cdr:x>0.67591</cdr:x>
      <cdr:y>0.16583</cdr:y>
    </cdr:to>
    <cdr:cxnSp macro="">
      <cdr:nvCxnSpPr>
        <cdr:cNvPr id="11" name="Прямая со стрелкой 10"/>
        <cdr:cNvCxnSpPr/>
      </cdr:nvCxnSpPr>
      <cdr:spPr>
        <a:xfrm xmlns:a="http://schemas.openxmlformats.org/drawingml/2006/main">
          <a:off x="1944215" y="314381"/>
          <a:ext cx="1316738" cy="586073"/>
        </a:xfrm>
        <a:prstGeom xmlns:a="http://schemas.openxmlformats.org/drawingml/2006/main" prst="straightConnector1">
          <a:avLst/>
        </a:prstGeom>
        <a:ln xmlns:a="http://schemas.openxmlformats.org/drawingml/2006/main" w="19050">
          <a:tailEnd type="arrow"/>
        </a:ln>
      </cdr:spPr>
      <cdr:style>
        <a:lnRef xmlns:a="http://schemas.openxmlformats.org/drawingml/2006/main" idx="1">
          <a:schemeClr val="accent2"/>
        </a:lnRef>
        <a:fillRef xmlns:a="http://schemas.openxmlformats.org/drawingml/2006/main" idx="0">
          <a:schemeClr val="accent2"/>
        </a:fillRef>
        <a:effectRef xmlns:a="http://schemas.openxmlformats.org/drawingml/2006/main" idx="0">
          <a:schemeClr val="accent2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0.58209</cdr:x>
      <cdr:y>0.24355</cdr:y>
    </cdr:from>
    <cdr:to>
      <cdr:x>0.64433</cdr:x>
      <cdr:y>0.56568</cdr:y>
    </cdr:to>
    <cdr:sp macro="" textlink="">
      <cdr:nvSpPr>
        <cdr:cNvPr id="12" name="Левая фигурная скобка 11"/>
        <cdr:cNvSpPr/>
      </cdr:nvSpPr>
      <cdr:spPr>
        <a:xfrm xmlns:a="http://schemas.openxmlformats.org/drawingml/2006/main">
          <a:off x="2808311" y="1322493"/>
          <a:ext cx="300296" cy="1749180"/>
        </a:xfrm>
        <a:prstGeom xmlns:a="http://schemas.openxmlformats.org/drawingml/2006/main" prst="leftBrace">
          <a:avLst>
            <a:gd name="adj1" fmla="val 75353"/>
            <a:gd name="adj2" fmla="val 50000"/>
          </a:avLst>
        </a:prstGeom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lIns="127097" tIns="63547" rIns="127097" bIns="63547" rtlCol="0" anchor="ctr"/>
        <a:lstStyle xmlns:a="http://schemas.openxmlformats.org/drawingml/2006/main">
          <a:defPPr>
            <a:defRPr lang="ru-RU"/>
          </a:defPPr>
          <a:lvl1pPr marL="0" algn="l" defTabSz="998412" rtl="0" eaLnBrk="1" latinLnBrk="0" hangingPunct="1">
            <a:defRPr sz="20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99205" algn="l" defTabSz="998412" rtl="0" eaLnBrk="1" latinLnBrk="0" hangingPunct="1">
            <a:defRPr sz="20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98412" algn="l" defTabSz="998412" rtl="0" eaLnBrk="1" latinLnBrk="0" hangingPunct="1">
            <a:defRPr sz="20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497617" algn="l" defTabSz="998412" rtl="0" eaLnBrk="1" latinLnBrk="0" hangingPunct="1">
            <a:defRPr sz="20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996824" algn="l" defTabSz="998412" rtl="0" eaLnBrk="1" latinLnBrk="0" hangingPunct="1">
            <a:defRPr sz="20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496029" algn="l" defTabSz="998412" rtl="0" eaLnBrk="1" latinLnBrk="0" hangingPunct="1">
            <a:defRPr sz="20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995234" algn="l" defTabSz="998412" rtl="0" eaLnBrk="1" latinLnBrk="0" hangingPunct="1">
            <a:defRPr sz="20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494441" algn="l" defTabSz="998412" rtl="0" eaLnBrk="1" latinLnBrk="0" hangingPunct="1">
            <a:defRPr sz="20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993647" algn="l" defTabSz="998412" rtl="0" eaLnBrk="1" latinLnBrk="0" hangingPunct="1">
            <a:defRPr sz="20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 defTabSz="1134347"/>
          <a:endParaRPr lang="ru-RU">
            <a:solidFill>
              <a:prstClr val="black"/>
            </a:solidFill>
          </a:endParaRPr>
        </a:p>
      </cdr:txBody>
    </cdr:sp>
  </cdr:relSizeAnchor>
  <cdr:relSizeAnchor xmlns:cdr="http://schemas.openxmlformats.org/drawingml/2006/chartDrawing">
    <cdr:from>
      <cdr:x>0.19403</cdr:x>
      <cdr:y>0.1242</cdr:y>
    </cdr:from>
    <cdr:to>
      <cdr:x>0.25627</cdr:x>
      <cdr:y>0.56568</cdr:y>
    </cdr:to>
    <cdr:sp macro="" textlink="">
      <cdr:nvSpPr>
        <cdr:cNvPr id="13" name="Левая фигурная скобка 12"/>
        <cdr:cNvSpPr/>
      </cdr:nvSpPr>
      <cdr:spPr>
        <a:xfrm xmlns:a="http://schemas.openxmlformats.org/drawingml/2006/main">
          <a:off x="936103" y="674421"/>
          <a:ext cx="300296" cy="2397252"/>
        </a:xfrm>
        <a:prstGeom xmlns:a="http://schemas.openxmlformats.org/drawingml/2006/main" prst="leftBrace">
          <a:avLst>
            <a:gd name="adj1" fmla="val 75353"/>
            <a:gd name="adj2" fmla="val 50000"/>
          </a:avLst>
        </a:prstGeom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lIns="127097" tIns="63547" rIns="127097" bIns="63547" rtlCol="0" anchor="ctr"/>
        <a:lstStyle xmlns:a="http://schemas.openxmlformats.org/drawingml/2006/main">
          <a:defPPr>
            <a:defRPr lang="ru-RU"/>
          </a:defPPr>
          <a:lvl1pPr marL="0" algn="l" defTabSz="998412" rtl="0" eaLnBrk="1" latinLnBrk="0" hangingPunct="1">
            <a:defRPr sz="20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99205" algn="l" defTabSz="998412" rtl="0" eaLnBrk="1" latinLnBrk="0" hangingPunct="1">
            <a:defRPr sz="20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98412" algn="l" defTabSz="998412" rtl="0" eaLnBrk="1" latinLnBrk="0" hangingPunct="1">
            <a:defRPr sz="20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497617" algn="l" defTabSz="998412" rtl="0" eaLnBrk="1" latinLnBrk="0" hangingPunct="1">
            <a:defRPr sz="20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996824" algn="l" defTabSz="998412" rtl="0" eaLnBrk="1" latinLnBrk="0" hangingPunct="1">
            <a:defRPr sz="20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496029" algn="l" defTabSz="998412" rtl="0" eaLnBrk="1" latinLnBrk="0" hangingPunct="1">
            <a:defRPr sz="20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995234" algn="l" defTabSz="998412" rtl="0" eaLnBrk="1" latinLnBrk="0" hangingPunct="1">
            <a:defRPr sz="20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494441" algn="l" defTabSz="998412" rtl="0" eaLnBrk="1" latinLnBrk="0" hangingPunct="1">
            <a:defRPr sz="20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993647" algn="l" defTabSz="998412" rtl="0" eaLnBrk="1" latinLnBrk="0" hangingPunct="1">
            <a:defRPr sz="20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 defTabSz="1134347"/>
          <a:endParaRPr lang="ru-RU">
            <a:solidFill>
              <a:prstClr val="black"/>
            </a:solidFill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B2CB9A-35A0-44DF-9563-3B4294FF58F5}" type="datetimeFigureOut">
              <a:rPr lang="ru-RU" smtClean="0"/>
              <a:pPr/>
              <a:t>09.09.2020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66763" y="744538"/>
            <a:ext cx="526415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CAF5B9-CC1E-4A3E-B04F-728BB30B0B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60852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21528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43056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64584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86112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07640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129168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50696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72224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8" y="520"/>
            <a:ext cx="10691812" cy="756074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802005" y="3708623"/>
            <a:ext cx="9089390" cy="1620771"/>
          </a:xfrm>
        </p:spPr>
        <p:txBody>
          <a:bodyPr>
            <a:normAutofit/>
          </a:bodyPr>
          <a:lstStyle>
            <a:lvl1pPr>
              <a:defRPr sz="57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604010" y="5364807"/>
            <a:ext cx="7485380" cy="1932323"/>
          </a:xfrm>
        </p:spPr>
        <p:txBody>
          <a:bodyPr>
            <a:normAutofit/>
          </a:bodyPr>
          <a:lstStyle>
            <a:lvl1pPr marL="0" indent="0" algn="ctr">
              <a:buNone/>
              <a:defRPr sz="3200" b="0">
                <a:solidFill>
                  <a:schemeClr val="bg1"/>
                </a:solidFill>
                <a:latin typeface="+mj-lt"/>
              </a:defRPr>
            </a:lvl1pPr>
            <a:lvl2pPr marL="5215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30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5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61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7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91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506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22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4"/>
            <a:ext cx="6416040" cy="624855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3"/>
            <a:ext cx="6416040" cy="4536758"/>
          </a:xfrm>
        </p:spPr>
        <p:txBody>
          <a:bodyPr/>
          <a:lstStyle>
            <a:lvl1pPr marL="0" indent="0">
              <a:buNone/>
              <a:defRPr sz="3700"/>
            </a:lvl1pPr>
            <a:lvl2pPr marL="521528" indent="0">
              <a:buNone/>
              <a:defRPr sz="3200"/>
            </a:lvl2pPr>
            <a:lvl3pPr marL="1043056" indent="0">
              <a:buNone/>
              <a:defRPr sz="2700"/>
            </a:lvl3pPr>
            <a:lvl4pPr marL="1564584" indent="0">
              <a:buNone/>
              <a:defRPr sz="2300"/>
            </a:lvl4pPr>
            <a:lvl5pPr marL="2086112" indent="0">
              <a:buNone/>
              <a:defRPr sz="2300"/>
            </a:lvl5pPr>
            <a:lvl6pPr marL="2607640" indent="0">
              <a:buNone/>
              <a:defRPr sz="2300"/>
            </a:lvl6pPr>
            <a:lvl7pPr marL="3129168" indent="0">
              <a:buNone/>
              <a:defRPr sz="2300"/>
            </a:lvl7pPr>
            <a:lvl8pPr marL="3650696" indent="0">
              <a:buNone/>
              <a:defRPr sz="2300"/>
            </a:lvl8pPr>
            <a:lvl9pPr marL="4172224" indent="0">
              <a:buNone/>
              <a:defRPr sz="23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600"/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067112" y="334306"/>
            <a:ext cx="2812588" cy="71131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5639" y="334306"/>
            <a:ext cx="8263250" cy="71131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7" y="2108"/>
            <a:ext cx="10691813" cy="755863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25" y="1771650"/>
            <a:ext cx="8561139" cy="5324475"/>
          </a:xfrm>
        </p:spPr>
        <p:txBody>
          <a:bodyPr/>
          <a:lstStyle>
            <a:lvl1pPr marL="363538" indent="0">
              <a:buFontTx/>
              <a:buNone/>
              <a:defRPr b="1">
                <a:latin typeface="+mj-lt"/>
              </a:defRPr>
            </a:lvl1pPr>
            <a:lvl2pPr marL="360363" indent="3175">
              <a:defRPr>
                <a:latin typeface="+mj-lt"/>
              </a:defRPr>
            </a:lvl2pPr>
            <a:lvl3pPr marL="628650" indent="-260350">
              <a:tabLst/>
              <a:defRPr>
                <a:latin typeface="+mj-lt"/>
              </a:defRPr>
            </a:lvl3pPr>
            <a:lvl4pPr marL="0" indent="360363">
              <a:lnSpc>
                <a:spcPts val="1800"/>
              </a:lnSpc>
              <a:spcBef>
                <a:spcPts val="400"/>
              </a:spcBef>
              <a:defRPr>
                <a:latin typeface="+mj-lt"/>
              </a:defRPr>
            </a:lvl4pPr>
            <a:lvl5pPr>
              <a:lnSpc>
                <a:spcPts val="1800"/>
              </a:lnSpc>
              <a:spcBef>
                <a:spcPts val="400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6930876" y="5652839"/>
            <a:ext cx="1080120" cy="41549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962026" y="552451"/>
            <a:ext cx="8580438" cy="1219199"/>
          </a:xfrm>
        </p:spPr>
        <p:txBody>
          <a:bodyPr/>
          <a:lstStyle>
            <a:lvl1pPr marL="0" marR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marL="0" marR="0" lvl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520"/>
            <a:ext cx="10691813" cy="755863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25" y="1771650"/>
            <a:ext cx="8561139" cy="5324475"/>
          </a:xfrm>
        </p:spPr>
        <p:txBody>
          <a:bodyPr/>
          <a:lstStyle>
            <a:lvl1pPr marL="363538" indent="0">
              <a:buFontTx/>
              <a:buNone/>
              <a:defRPr b="1">
                <a:latin typeface="+mj-lt"/>
              </a:defRPr>
            </a:lvl1pPr>
            <a:lvl2pPr marL="363538" indent="0">
              <a:defRPr>
                <a:latin typeface="+mj-lt"/>
              </a:defRPr>
            </a:lvl2pPr>
            <a:lvl3pPr marL="628650" indent="-260350">
              <a:defRPr>
                <a:latin typeface="+mj-lt"/>
              </a:defRPr>
            </a:lvl3pPr>
            <a:lvl4pPr marL="0" indent="360363">
              <a:defRPr>
                <a:latin typeface="+mj-lt"/>
              </a:defRPr>
            </a:lvl4pPr>
            <a:lvl5pPr marL="1435100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961196" y="552451"/>
            <a:ext cx="8581267" cy="1219199"/>
          </a:xfrm>
        </p:spPr>
        <p:txBody>
          <a:bodyPr/>
          <a:lstStyle>
            <a:lvl1pPr marL="0" marR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marL="0" marR="0" lvl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5" y="1116335"/>
            <a:ext cx="8561139" cy="2232248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25" y="3781425"/>
            <a:ext cx="8561139" cy="3314700"/>
          </a:xfrm>
        </p:spPr>
        <p:txBody>
          <a:bodyPr anchor="t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528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305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45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611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76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916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5069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7222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7" y="2108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1"/>
            <a:ext cx="8580438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62026" y="1771650"/>
            <a:ext cx="4234282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9958" y="1771650"/>
            <a:ext cx="4262505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4" y="552450"/>
            <a:ext cx="9196705" cy="12192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25" y="1771650"/>
            <a:ext cx="4297420" cy="62625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962025" y="2397901"/>
            <a:ext cx="4297420" cy="4698224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346701" y="1771650"/>
            <a:ext cx="4195762" cy="62625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346701" y="2412479"/>
            <a:ext cx="4195762" cy="4683646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7" y="2108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5" y="552451"/>
            <a:ext cx="9196705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578975" y="6474804"/>
            <a:ext cx="663575" cy="720080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>
            <a:lvl1pPr algn="ctr">
              <a:defRPr sz="2700" i="0">
                <a:solidFill>
                  <a:schemeClr val="bg1"/>
                </a:solidFill>
                <a:latin typeface="+mj-lt"/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1" y="301050"/>
            <a:ext cx="3518055" cy="1281214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80822" y="301051"/>
            <a:ext cx="5977908" cy="6453328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671" y="1582265"/>
            <a:ext cx="3518055" cy="5172114"/>
          </a:xfrm>
        </p:spPr>
        <p:txBody>
          <a:bodyPr/>
          <a:lstStyle>
            <a:lvl1pPr marL="0" indent="0">
              <a:buNone/>
              <a:defRPr sz="1600"/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4212" y="540271"/>
            <a:ext cx="8588251" cy="1224136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54212" y="1764295"/>
            <a:ext cx="8588251" cy="5331830"/>
          </a:xfrm>
          <a:prstGeom prst="rect">
            <a:avLst/>
          </a:prstGeom>
        </p:spPr>
        <p:txBody>
          <a:bodyPr vert="horz" lIns="104306" tIns="52153" rIns="104306" bIns="52153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670" y="7008171"/>
            <a:ext cx="2495127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3579" y="7008171"/>
            <a:ext cx="3386243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734550" y="6660951"/>
            <a:ext cx="724718" cy="696626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>
            <a:lvl1pPr algn="ctr">
              <a:lnSpc>
                <a:spcPts val="2400"/>
              </a:lnSpc>
              <a:defRPr sz="2700">
                <a:solidFill>
                  <a:schemeClr val="bg1"/>
                </a:solidFill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hdr="0" ftr="0" dt="0"/>
  <p:txStyles>
    <p:titleStyle>
      <a:lvl1pPr algn="l" defTabSz="1043056" rtl="0" eaLnBrk="1" latinLnBrk="0" hangingPunct="1">
        <a:lnSpc>
          <a:spcPts val="5200"/>
        </a:lnSpc>
        <a:spcBef>
          <a:spcPct val="0"/>
        </a:spcBef>
        <a:buNone/>
        <a:defRPr sz="42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363538" indent="0" algn="l" defTabSz="1043056" rtl="0" eaLnBrk="1" latinLnBrk="0" hangingPunct="1">
        <a:spcBef>
          <a:spcPct val="20000"/>
        </a:spcBef>
        <a:buFont typeface="+mj-lt"/>
        <a:buNone/>
        <a:defRPr sz="36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363538" indent="0" algn="l" defTabSz="1043056" rtl="0" eaLnBrk="1" latinLnBrk="0" hangingPunct="1">
        <a:spcBef>
          <a:spcPct val="20000"/>
        </a:spcBef>
        <a:buFont typeface="Arial" pitchFamily="34" charset="0"/>
        <a:buNone/>
        <a:defRPr sz="24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712788" indent="-260350" algn="l" defTabSz="1043056" rtl="0" eaLnBrk="1" latinLnBrk="0" hangingPunct="1">
        <a:spcBef>
          <a:spcPct val="20000"/>
        </a:spcBef>
        <a:buFont typeface="Arial" pitchFamily="34" charset="0"/>
        <a:buChar char="•"/>
        <a:defRPr sz="24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360363" algn="just" defTabSz="1043056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tabLst/>
        <a:defRPr sz="16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435100" indent="0" algn="l" defTabSz="1043056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defRPr sz="14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868404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932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1460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2988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52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305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58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6112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64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916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69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222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1</a:t>
            </a:fld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4612" y="756295"/>
            <a:ext cx="1729840" cy="1656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3"/>
          <p:cNvSpPr txBox="1">
            <a:spLocks noGrp="1" noChangeArrowheads="1"/>
          </p:cNvSpPr>
          <p:nvPr>
            <p:ph idx="1"/>
          </p:nvPr>
        </p:nvSpPr>
        <p:spPr bwMode="auto">
          <a:xfrm>
            <a:off x="1530276" y="2412479"/>
            <a:ext cx="7704856" cy="410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1561" tIns="35780" rIns="71561" bIns="35780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r>
              <a:rPr lang="ru-RU" altLang="ru-RU" sz="2200" b="1" dirty="0">
                <a:solidFill>
                  <a:schemeClr val="bg1">
                    <a:lumMod val="50000"/>
                  </a:schemeClr>
                </a:solidFill>
                <a:latin typeface="Arial Narrow" panose="020B0606020202030204" pitchFamily="34" charset="0"/>
              </a:rPr>
              <a:t>ФЕДЕРАЛЬНАЯ НАЛОГОВАЯ СЛУЖБА</a:t>
            </a:r>
          </a:p>
        </p:txBody>
      </p:sp>
      <p:sp>
        <p:nvSpPr>
          <p:cNvPr id="10" name="TextBox 7"/>
          <p:cNvSpPr txBox="1">
            <a:spLocks noChangeArrowheads="1"/>
          </p:cNvSpPr>
          <p:nvPr/>
        </p:nvSpPr>
        <p:spPr bwMode="auto">
          <a:xfrm>
            <a:off x="1530276" y="3492599"/>
            <a:ext cx="7560840" cy="2648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1561" tIns="35780" rIns="71561" bIns="35780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ru-RU" altLang="ru-RU" sz="2400" b="1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cs typeface="Arial" pitchFamily="34" charset="0"/>
              </a:rPr>
              <a:t>Результаты правоприменительной практики налоговых органов по досудебному урегулированию налоговых споров по итогам 2019 года и первого полугодия 2020 года</a:t>
            </a:r>
            <a:endParaRPr lang="ru-RU" altLang="ru-RU" sz="2400" b="1" dirty="0" smtClean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  <a:cs typeface="Arial" pitchFamily="34" charset="0"/>
            </a:endParaRPr>
          </a:p>
          <a:p>
            <a:pPr algn="ctr" eaLnBrk="1" hangingPunct="1">
              <a:lnSpc>
                <a:spcPct val="90000"/>
              </a:lnSpc>
            </a:pPr>
            <a:endParaRPr lang="ru-RU" altLang="ru-RU" sz="1800" b="1" dirty="0" smtClean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  <a:cs typeface="Arial" pitchFamily="34" charset="0"/>
            </a:endParaRPr>
          </a:p>
          <a:p>
            <a:pPr algn="ctr" eaLnBrk="1" hangingPunct="1">
              <a:lnSpc>
                <a:spcPct val="90000"/>
              </a:lnSpc>
            </a:pPr>
            <a:endParaRPr lang="ru-RU" altLang="ru-RU" sz="1800" b="1" dirty="0" smtClean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  <a:cs typeface="Arial" pitchFamily="34" charset="0"/>
            </a:endParaRPr>
          </a:p>
          <a:p>
            <a:pPr algn="ctr" eaLnBrk="1" hangingPunct="1">
              <a:lnSpc>
                <a:spcPct val="90000"/>
              </a:lnSpc>
            </a:pPr>
            <a:r>
              <a:rPr lang="ru-RU" altLang="ru-RU" sz="2000" b="1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cs typeface="Arial" pitchFamily="34" charset="0"/>
              </a:rPr>
              <a:t>Заместитель руководителя УФНС России по Удмуртской </a:t>
            </a:r>
            <a:r>
              <a:rPr lang="ru-RU" altLang="ru-RU" sz="2000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cs typeface="Arial" pitchFamily="34" charset="0"/>
              </a:rPr>
              <a:t>Республике</a:t>
            </a:r>
          </a:p>
          <a:p>
            <a:pPr algn="ctr" eaLnBrk="1" hangingPunct="1">
              <a:lnSpc>
                <a:spcPct val="90000"/>
              </a:lnSpc>
            </a:pPr>
            <a:endParaRPr lang="en-US" altLang="ru-RU" sz="1000" b="1" dirty="0" smtClean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  <a:cs typeface="Arial" pitchFamily="34" charset="0"/>
            </a:endParaRPr>
          </a:p>
          <a:p>
            <a:pPr algn="ctr" eaLnBrk="1" hangingPunct="1">
              <a:lnSpc>
                <a:spcPct val="90000"/>
              </a:lnSpc>
            </a:pPr>
            <a:r>
              <a:rPr lang="ru-RU" altLang="ru-RU" sz="2400" b="1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cs typeface="Arial" pitchFamily="34" charset="0"/>
              </a:rPr>
              <a:t>Хабибуллин Марат </a:t>
            </a:r>
            <a:r>
              <a:rPr lang="ru-RU" altLang="ru-RU" sz="2400" b="1" dirty="0" err="1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cs typeface="Arial" pitchFamily="34" charset="0"/>
              </a:rPr>
              <a:t>Марсельевич</a:t>
            </a:r>
            <a:endParaRPr lang="ru-RU" altLang="ru-RU" sz="2400" b="1" dirty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  <a:cs typeface="Arial" pitchFamily="34" charset="0"/>
            </a:endParaRPr>
          </a:p>
          <a:p>
            <a:pPr algn="ctr" eaLnBrk="1" hangingPunct="1">
              <a:lnSpc>
                <a:spcPct val="90000"/>
              </a:lnSpc>
            </a:pPr>
            <a:endParaRPr lang="ru-RU" altLang="ru-RU" sz="2400" b="1" dirty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1813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cap="all" dirty="0" smtClean="0"/>
              <a:t>Динамика рассмотрения жалоб</a:t>
            </a:r>
            <a:endParaRPr lang="ru-RU" sz="3200" cap="all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2</a:t>
            </a:fld>
            <a:endParaRPr lang="ru-RU" dirty="0"/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47463983"/>
              </p:ext>
            </p:extLst>
          </p:nvPr>
        </p:nvGraphicFramePr>
        <p:xfrm>
          <a:off x="522165" y="1666050"/>
          <a:ext cx="4824536" cy="5430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1361837"/>
              </p:ext>
            </p:extLst>
          </p:nvPr>
        </p:nvGraphicFramePr>
        <p:xfrm>
          <a:off x="5282230" y="2235364"/>
          <a:ext cx="5105030" cy="41291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/>
                <a:gridCol w="1008112"/>
                <a:gridCol w="936104"/>
                <a:gridCol w="1432622"/>
              </a:tblGrid>
              <a:tr h="825825">
                <a:tc>
                  <a:txBody>
                    <a:bodyPr/>
                    <a:lstStyle/>
                    <a:p>
                      <a:endParaRPr lang="ru-RU" sz="1900" dirty="0"/>
                    </a:p>
                  </a:txBody>
                  <a:tcPr marL="127111" marR="127111" marT="63556" marB="6355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dirty="0" smtClean="0"/>
                        <a:t>1 </a:t>
                      </a:r>
                      <a:r>
                        <a:rPr lang="ru-RU" sz="1900" dirty="0" err="1" smtClean="0"/>
                        <a:t>пг</a:t>
                      </a:r>
                      <a:r>
                        <a:rPr lang="ru-RU" sz="1900" dirty="0" smtClean="0"/>
                        <a:t>. 2019г.</a:t>
                      </a:r>
                      <a:r>
                        <a:rPr lang="en-US" sz="1900" dirty="0" smtClean="0"/>
                        <a:t> </a:t>
                      </a:r>
                      <a:endParaRPr lang="ru-RU" sz="1900" dirty="0"/>
                    </a:p>
                  </a:txBody>
                  <a:tcPr marL="127111" marR="127111" marT="63556" marB="6355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dirty="0" smtClean="0"/>
                        <a:t>1 </a:t>
                      </a:r>
                      <a:r>
                        <a:rPr lang="ru-RU" sz="1900" dirty="0" err="1" smtClean="0"/>
                        <a:t>пг</a:t>
                      </a:r>
                      <a:r>
                        <a:rPr lang="ru-RU" sz="1900" dirty="0" smtClean="0"/>
                        <a:t>.</a:t>
                      </a:r>
                      <a:r>
                        <a:rPr lang="ru-RU" sz="1900" baseline="0" dirty="0" smtClean="0"/>
                        <a:t> </a:t>
                      </a:r>
                      <a:r>
                        <a:rPr lang="ru-RU" sz="1900" dirty="0" smtClean="0"/>
                        <a:t>2020г. </a:t>
                      </a:r>
                      <a:endParaRPr lang="ru-RU" sz="1900" dirty="0"/>
                    </a:p>
                  </a:txBody>
                  <a:tcPr marL="127111" marR="127111" marT="63556" marB="6355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dirty="0" smtClean="0"/>
                        <a:t>Снижение, %</a:t>
                      </a:r>
                      <a:endParaRPr lang="ru-RU" sz="1900" dirty="0"/>
                    </a:p>
                  </a:txBody>
                  <a:tcPr marL="127111" marR="127111" marT="63556" marB="63556"/>
                </a:tc>
              </a:tr>
              <a:tr h="825825">
                <a:tc>
                  <a:txBody>
                    <a:bodyPr/>
                    <a:lstStyle/>
                    <a:p>
                      <a:r>
                        <a:rPr lang="ru-RU" sz="1900" dirty="0" smtClean="0"/>
                        <a:t>Юридические лица</a:t>
                      </a:r>
                      <a:endParaRPr lang="ru-RU" sz="1900" dirty="0"/>
                    </a:p>
                  </a:txBody>
                  <a:tcPr marL="127111" marR="127111" marT="63556" marB="6355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dirty="0" smtClean="0"/>
                        <a:t>60</a:t>
                      </a:r>
                      <a:endParaRPr lang="ru-RU" sz="1900" dirty="0"/>
                    </a:p>
                  </a:txBody>
                  <a:tcPr marL="127111" marR="127111" marT="63556" marB="6355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dirty="0" smtClean="0"/>
                        <a:t>55</a:t>
                      </a:r>
                      <a:endParaRPr lang="ru-RU" sz="1900" dirty="0"/>
                    </a:p>
                  </a:txBody>
                  <a:tcPr marL="127111" marR="127111" marT="63556" marB="6355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dirty="0" smtClean="0"/>
                        <a:t>-8,3</a:t>
                      </a:r>
                      <a:endParaRPr lang="ru-RU" sz="1900" dirty="0"/>
                    </a:p>
                  </a:txBody>
                  <a:tcPr marL="127111" marR="127111" marT="63556" marB="63556"/>
                </a:tc>
              </a:tr>
              <a:tr h="825825">
                <a:tc>
                  <a:txBody>
                    <a:bodyPr/>
                    <a:lstStyle/>
                    <a:p>
                      <a:r>
                        <a:rPr lang="ru-RU" sz="1900" dirty="0" smtClean="0"/>
                        <a:t>ИП</a:t>
                      </a:r>
                      <a:endParaRPr lang="ru-RU" sz="1900" dirty="0"/>
                    </a:p>
                  </a:txBody>
                  <a:tcPr marL="127111" marR="127111" marT="63556" marB="6355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dirty="0" smtClean="0"/>
                        <a:t>41</a:t>
                      </a:r>
                      <a:endParaRPr lang="ru-RU" sz="1900" dirty="0"/>
                    </a:p>
                  </a:txBody>
                  <a:tcPr marL="127111" marR="127111" marT="63556" marB="6355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dirty="0" smtClean="0"/>
                        <a:t>18</a:t>
                      </a:r>
                      <a:endParaRPr lang="ru-RU" sz="1900" dirty="0"/>
                    </a:p>
                  </a:txBody>
                  <a:tcPr marL="127111" marR="127111" marT="63556" marB="6355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dirty="0" smtClean="0"/>
                        <a:t>-56,1</a:t>
                      </a:r>
                      <a:endParaRPr lang="ru-RU" sz="1900" dirty="0"/>
                    </a:p>
                  </a:txBody>
                  <a:tcPr marL="127111" marR="127111" marT="63556" marB="63556"/>
                </a:tc>
              </a:tr>
              <a:tr h="825825">
                <a:tc>
                  <a:txBody>
                    <a:bodyPr/>
                    <a:lstStyle/>
                    <a:p>
                      <a:r>
                        <a:rPr lang="ru-RU" sz="1900" dirty="0" smtClean="0"/>
                        <a:t>Физические лица</a:t>
                      </a:r>
                      <a:endParaRPr lang="ru-RU" sz="1900" dirty="0"/>
                    </a:p>
                  </a:txBody>
                  <a:tcPr marL="127111" marR="127111" marT="63556" marB="6355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dirty="0" smtClean="0"/>
                        <a:t>30</a:t>
                      </a:r>
                      <a:endParaRPr lang="ru-RU" sz="1900" dirty="0"/>
                    </a:p>
                  </a:txBody>
                  <a:tcPr marL="127111" marR="127111" marT="63556" marB="6355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dirty="0" smtClean="0"/>
                        <a:t>26</a:t>
                      </a:r>
                      <a:endParaRPr lang="ru-RU" sz="1900" dirty="0"/>
                    </a:p>
                  </a:txBody>
                  <a:tcPr marL="127111" marR="127111" marT="63556" marB="6355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dirty="0" smtClean="0"/>
                        <a:t>-13,3</a:t>
                      </a:r>
                      <a:endParaRPr lang="ru-RU" sz="1900" dirty="0"/>
                    </a:p>
                  </a:txBody>
                  <a:tcPr marL="127111" marR="127111" marT="63556" marB="63556"/>
                </a:tc>
              </a:tr>
              <a:tr h="825825">
                <a:tc>
                  <a:txBody>
                    <a:bodyPr/>
                    <a:lstStyle/>
                    <a:p>
                      <a:r>
                        <a:rPr lang="ru-RU" sz="1900" dirty="0" smtClean="0"/>
                        <a:t>Итого</a:t>
                      </a:r>
                      <a:endParaRPr lang="ru-RU" sz="1900" dirty="0"/>
                    </a:p>
                  </a:txBody>
                  <a:tcPr marL="127111" marR="127111" marT="63556" marB="6355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dirty="0" smtClean="0"/>
                        <a:t>131</a:t>
                      </a:r>
                      <a:endParaRPr lang="ru-RU" sz="1900" dirty="0"/>
                    </a:p>
                  </a:txBody>
                  <a:tcPr marL="127111" marR="127111" marT="63556" marB="6355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dirty="0" smtClean="0"/>
                        <a:t>99</a:t>
                      </a:r>
                      <a:endParaRPr lang="ru-RU" sz="1900" dirty="0"/>
                    </a:p>
                  </a:txBody>
                  <a:tcPr marL="127111" marR="127111" marT="63556" marB="6355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dirty="0" smtClean="0"/>
                        <a:t>-24,4</a:t>
                      </a:r>
                      <a:endParaRPr lang="ru-RU" sz="1900" dirty="0"/>
                    </a:p>
                  </a:txBody>
                  <a:tcPr marL="127111" marR="127111" marT="63556" marB="63556"/>
                </a:tc>
              </a:tr>
            </a:tbl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5346700" y="1404367"/>
            <a:ext cx="50405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449787">
              <a:spcBef>
                <a:spcPct val="0"/>
              </a:spcBef>
            </a:pPr>
            <a:r>
              <a:rPr lang="ru-RU" sz="1600" b="1" dirty="0">
                <a:solidFill>
                  <a:srgbClr val="005AA9"/>
                </a:solidFill>
              </a:rPr>
              <a:t>Структура </a:t>
            </a:r>
            <a:r>
              <a:rPr lang="ru-RU" sz="1600" b="1" dirty="0" smtClean="0">
                <a:solidFill>
                  <a:srgbClr val="005AA9"/>
                </a:solidFill>
              </a:rPr>
              <a:t>рассмотренных жалоб </a:t>
            </a:r>
            <a:r>
              <a:rPr lang="ru-RU" sz="1600" b="1" dirty="0">
                <a:solidFill>
                  <a:srgbClr val="005AA9"/>
                </a:solidFill>
              </a:rPr>
              <a:t>на действия (бездействие</a:t>
            </a:r>
            <a:r>
              <a:rPr lang="ru-RU" sz="1600" b="1" dirty="0" smtClean="0">
                <a:solidFill>
                  <a:srgbClr val="005AA9"/>
                </a:solidFill>
              </a:rPr>
              <a:t>), </a:t>
            </a:r>
            <a:r>
              <a:rPr lang="ru-RU" sz="1600" b="1" dirty="0">
                <a:solidFill>
                  <a:srgbClr val="005AA9"/>
                </a:solidFill>
              </a:rPr>
              <a:t>ст. 101.4 НК РФ, иные ненормативные акты в разрезе налогоплательщиков</a:t>
            </a:r>
          </a:p>
        </p:txBody>
      </p:sp>
    </p:spTree>
    <p:extLst>
      <p:ext uri="{BB962C8B-B14F-4D97-AF65-F5344CB8AC3E}">
        <p14:creationId xmlns:p14="http://schemas.microsoft.com/office/powerpoint/2010/main" val="4023100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>
                <a:solidFill>
                  <a:schemeClr val="accent1">
                    <a:lumMod val="75000"/>
                  </a:schemeClr>
                </a:solidFill>
              </a:rPr>
              <a:t>В 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1 ПОЛУГОДИИ 2020 ГОДА </a:t>
            </a:r>
            <a:r>
              <a:rPr lang="ru-RU" sz="2400" dirty="0">
                <a:solidFill>
                  <a:schemeClr val="accent1">
                    <a:lumMod val="75000"/>
                  </a:schemeClr>
                </a:solidFill>
              </a:rPr>
              <a:t>КОЛИЧЕСТВО РАССМОТРЕННЫХ 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СУДЕБНЫХ ДЕЛ ПО НАЛОГОВЫМ СПОРАМ </a:t>
            </a:r>
            <a:r>
              <a:rPr lang="ru-RU" sz="2400" dirty="0">
                <a:solidFill>
                  <a:schemeClr val="accent1">
                    <a:lumMod val="75000"/>
                  </a:schemeClr>
                </a:solidFill>
              </a:rPr>
              <a:t>ПОСЛЕ ДОСУДЕБНОГО ОБЖАЛОВАНИЯ </a:t>
            </a:r>
            <a:r>
              <a:rPr lang="ru-RU" sz="2400" cap="all" dirty="0" smtClean="0">
                <a:solidFill>
                  <a:schemeClr val="accent6">
                    <a:lumMod val="75000"/>
                  </a:schemeClr>
                </a:solidFill>
              </a:rPr>
              <a:t>СНИЗИЛОСЬ</a:t>
            </a:r>
            <a:endParaRPr lang="ru-RU" sz="2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3</a:t>
            </a:fld>
            <a:endParaRPr lang="ru-RU" dirty="0"/>
          </a:p>
        </p:txBody>
      </p:sp>
      <p:sp>
        <p:nvSpPr>
          <p:cNvPr id="6" name="Блок-схема: ручной ввод 5"/>
          <p:cNvSpPr/>
          <p:nvPr/>
        </p:nvSpPr>
        <p:spPr>
          <a:xfrm flipH="1">
            <a:off x="3330475" y="1836415"/>
            <a:ext cx="4203804" cy="2195489"/>
          </a:xfrm>
          <a:prstGeom prst="flowChartManualInpu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anchor="ctr"/>
          <a:lstStyle/>
          <a:p>
            <a:pPr algn="ctr"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2334945" y="1836415"/>
            <a:ext cx="2657291" cy="2215914"/>
          </a:xfrm>
          <a:prstGeom prst="ellipse">
            <a:avLst/>
          </a:prstGeom>
          <a:pattFill prst="pct20">
            <a:fgClr>
              <a:schemeClr val="tx2">
                <a:lumMod val="75000"/>
              </a:schemeClr>
            </a:fgClr>
            <a:bgClr>
              <a:srgbClr val="D2DAEA"/>
            </a:bgClr>
          </a:pattFill>
          <a:ln w="63500" cmpd="thickThin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rtlCol="0" anchor="ctr"/>
          <a:lstStyle/>
          <a:p>
            <a:pPr algn="ctr"/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113</a:t>
            </a:r>
            <a:endParaRPr lang="ru-RU" sz="4000" b="1" dirty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267365" y="6052006"/>
            <a:ext cx="6056886" cy="87568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rtlCol="0" anchor="ctr"/>
          <a:lstStyle/>
          <a:p>
            <a:pPr algn="ctr"/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267365" y="4322897"/>
            <a:ext cx="6056886" cy="87568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rtlCol="0" anchor="ctr"/>
          <a:lstStyle/>
          <a:p>
            <a:pPr algn="ctr"/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2714723" y="4345692"/>
            <a:ext cx="5438832" cy="787843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vert="horz" wrap="none" lIns="104294" tIns="52147" rIns="104294" bIns="52147" rtlCol="0" anchor="ctr">
            <a:normAutofit/>
          </a:bodyPr>
          <a:lstStyle/>
          <a:p>
            <a:pPr algn="ctr">
              <a:spcBef>
                <a:spcPct val="0"/>
              </a:spcBef>
            </a:pPr>
            <a:r>
              <a:rPr lang="ru-RU" sz="3200" dirty="0" smtClean="0">
                <a:solidFill>
                  <a:schemeClr val="lt1"/>
                </a:solidFill>
                <a:latin typeface="Arial Narrow" panose="020B0606020202030204" pitchFamily="34" charset="0"/>
              </a:rPr>
              <a:t>Оспаривание решений</a:t>
            </a:r>
            <a:r>
              <a:rPr lang="ru-RU" dirty="0" smtClean="0">
                <a:solidFill>
                  <a:schemeClr val="lt1"/>
                </a:solidFill>
                <a:latin typeface="Arial Narrow" panose="020B0606020202030204" pitchFamily="34" charset="0"/>
              </a:rPr>
              <a:t>    </a:t>
            </a:r>
            <a:r>
              <a:rPr lang="ru-RU" sz="3600" b="1" dirty="0" smtClean="0">
                <a:solidFill>
                  <a:schemeClr val="lt1"/>
                </a:solidFill>
                <a:latin typeface="Arial Narrow" panose="020B0606020202030204" pitchFamily="34" charset="0"/>
              </a:rPr>
              <a:t>26</a:t>
            </a:r>
            <a:endParaRPr lang="ru-RU" dirty="0">
              <a:solidFill>
                <a:schemeClr val="lt1"/>
              </a:solidFill>
              <a:latin typeface="Arial Narrow" panose="020B060602020203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607034" y="6214391"/>
            <a:ext cx="5438832" cy="716191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vert="horz" wrap="none" lIns="104294" tIns="52147" rIns="104294" bIns="52147" rtlCol="0" anchor="ctr">
            <a:normAutofit/>
          </a:bodyPr>
          <a:lstStyle/>
          <a:p>
            <a:pPr algn="ctr">
              <a:spcBef>
                <a:spcPct val="0"/>
              </a:spcBef>
            </a:pPr>
            <a:r>
              <a:rPr lang="ru-RU" sz="3200" dirty="0">
                <a:solidFill>
                  <a:schemeClr val="lt1"/>
                </a:solidFill>
                <a:latin typeface="Arial Narrow" panose="020B0606020202030204" pitchFamily="34" charset="0"/>
              </a:rPr>
              <a:t>Оспаривание </a:t>
            </a:r>
            <a:r>
              <a:rPr lang="ru-RU" sz="3200" dirty="0" smtClean="0">
                <a:solidFill>
                  <a:schemeClr val="lt1"/>
                </a:solidFill>
                <a:latin typeface="Arial Narrow" panose="020B0606020202030204" pitchFamily="34" charset="0"/>
              </a:rPr>
              <a:t>действий  </a:t>
            </a:r>
            <a:r>
              <a:rPr lang="ru-RU" sz="3600" b="1" dirty="0" smtClean="0">
                <a:solidFill>
                  <a:schemeClr val="lt1"/>
                </a:solidFill>
                <a:latin typeface="Arial Narrow" panose="020B0606020202030204" pitchFamily="34" charset="0"/>
              </a:rPr>
              <a:t>19</a:t>
            </a:r>
            <a:endParaRPr lang="ru-RU" sz="3600" b="1" dirty="0">
              <a:solidFill>
                <a:schemeClr val="lt1"/>
              </a:solidFill>
              <a:latin typeface="Arial Narrow" panose="020B0606020202030204" pitchFamily="34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1163436" y="5876623"/>
            <a:ext cx="1698349" cy="1355218"/>
          </a:xfrm>
          <a:prstGeom prst="ellipse">
            <a:avLst/>
          </a:prstGeom>
          <a:solidFill>
            <a:srgbClr val="FF7D25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7529" tIns="37529" rIns="37529" bIns="37529" rtlCol="0" anchor="ctr"/>
          <a:lstStyle/>
          <a:p>
            <a:pPr algn="ctr"/>
            <a:r>
              <a:rPr lang="ru-RU" sz="4000" dirty="0" smtClean="0">
                <a:latin typeface="Arial Narrow" panose="020B0606020202030204" pitchFamily="34" charset="0"/>
              </a:rPr>
              <a:t>31</a:t>
            </a:r>
            <a:endParaRPr lang="ru-RU" sz="4000" dirty="0">
              <a:latin typeface="Arial Narrow" panose="020B0606020202030204" pitchFamily="34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1078520" y="4137308"/>
            <a:ext cx="1708218" cy="1351146"/>
          </a:xfrm>
          <a:prstGeom prst="ellipse">
            <a:avLst/>
          </a:prstGeom>
          <a:solidFill>
            <a:srgbClr val="FF7D25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7529" tIns="37529" rIns="37529" bIns="37529" rtlCol="0" anchor="ctr"/>
          <a:lstStyle/>
          <a:p>
            <a:pPr algn="ctr"/>
            <a:r>
              <a:rPr lang="ru-RU" sz="4000" dirty="0" smtClean="0">
                <a:latin typeface="Arial Narrow" panose="020B0606020202030204" pitchFamily="34" charset="0"/>
              </a:rPr>
              <a:t>82</a:t>
            </a:r>
            <a:endParaRPr lang="ru-RU" sz="4000" dirty="0">
              <a:latin typeface="Arial Narrow" panose="020B0606020202030204" pitchFamily="34" charset="0"/>
            </a:endParaRPr>
          </a:p>
        </p:txBody>
      </p:sp>
      <p:sp>
        <p:nvSpPr>
          <p:cNvPr id="16" name="Объект 15"/>
          <p:cNvSpPr txBox="1">
            <a:spLocks noGrp="1"/>
          </p:cNvSpPr>
          <p:nvPr>
            <p:ph idx="1"/>
          </p:nvPr>
        </p:nvSpPr>
        <p:spPr>
          <a:xfrm>
            <a:off x="493833" y="5485573"/>
            <a:ext cx="3165439" cy="369322"/>
          </a:xfrm>
          <a:prstGeom prst="rect">
            <a:avLst/>
          </a:prstGeom>
          <a:noFill/>
        </p:spPr>
        <p:txBody>
          <a:bodyPr wrap="square" lIns="91429" tIns="45715" rIns="91429" bIns="45715" rtlCol="0">
            <a:spAutoFit/>
          </a:bodyPr>
          <a:lstStyle/>
          <a:p>
            <a:r>
              <a:rPr lang="ru-RU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</a:rPr>
              <a:t>1 полугодие 2019 года</a:t>
            </a:r>
            <a:endParaRPr lang="ru-RU" sz="1800" b="1" dirty="0">
              <a:solidFill>
                <a:schemeClr val="tx1">
                  <a:lumMod val="65000"/>
                  <a:lumOff val="3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18" name="Объект 15"/>
          <p:cNvSpPr txBox="1">
            <a:spLocks/>
          </p:cNvSpPr>
          <p:nvPr/>
        </p:nvSpPr>
        <p:spPr>
          <a:xfrm>
            <a:off x="6138788" y="5507301"/>
            <a:ext cx="3165439" cy="369322"/>
          </a:xfrm>
          <a:prstGeom prst="rect">
            <a:avLst/>
          </a:prstGeom>
          <a:noFill/>
        </p:spPr>
        <p:txBody>
          <a:bodyPr vert="horz" wrap="square" lIns="91429" tIns="45715" rIns="91429" bIns="45715" rtlCol="0">
            <a:spAutoFit/>
          </a:bodyPr>
          <a:lstStyle>
            <a:lvl1pPr marL="363538" indent="0" algn="l" defTabSz="1043056" rtl="0" eaLnBrk="1" latinLnBrk="0" hangingPunct="1">
              <a:spcBef>
                <a:spcPct val="20000"/>
              </a:spcBef>
              <a:buFontTx/>
              <a:buNone/>
              <a:defRPr sz="3600" b="1" i="0" kern="1200">
                <a:solidFill>
                  <a:srgbClr val="005AA9"/>
                </a:solidFill>
                <a:latin typeface="+mj-lt"/>
                <a:ea typeface="+mn-ea"/>
                <a:cs typeface="+mn-cs"/>
              </a:defRPr>
            </a:lvl1pPr>
            <a:lvl2pPr marL="360363" indent="3175" algn="l" defTabSz="1043056" rtl="0" eaLnBrk="1" latinLnBrk="0" hangingPunct="1">
              <a:spcBef>
                <a:spcPct val="20000"/>
              </a:spcBef>
              <a:buFont typeface="Arial" pitchFamily="34" charset="0"/>
              <a:buNone/>
              <a:defRPr sz="2400" b="0" i="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2pPr>
            <a:lvl3pPr marL="628650" indent="-260350" algn="l" defTabSz="1043056" rtl="0" eaLnBrk="1" latinLnBrk="0" hangingPunct="1">
              <a:spcBef>
                <a:spcPct val="20000"/>
              </a:spcBef>
              <a:buFont typeface="Arial" pitchFamily="34" charset="0"/>
              <a:buChar char="•"/>
              <a:tabLst/>
              <a:defRPr sz="2400" b="0" i="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3pPr>
            <a:lvl4pPr marL="0" indent="360363" algn="just" defTabSz="1043056" rtl="0" eaLnBrk="1" latinLnBrk="0" hangingPunct="1">
              <a:lnSpc>
                <a:spcPts val="1800"/>
              </a:lnSpc>
              <a:spcBef>
                <a:spcPts val="400"/>
              </a:spcBef>
              <a:buFont typeface="Arial" pitchFamily="34" charset="0"/>
              <a:buNone/>
              <a:tabLst/>
              <a:defRPr sz="1600" b="0" i="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4pPr>
            <a:lvl5pPr marL="1435100" indent="0" algn="l" defTabSz="1043056" rtl="0" eaLnBrk="1" latinLnBrk="0" hangingPunct="1">
              <a:lnSpc>
                <a:spcPts val="1800"/>
              </a:lnSpc>
              <a:spcBef>
                <a:spcPts val="400"/>
              </a:spcBef>
              <a:buFont typeface="Arial" pitchFamily="34" charset="0"/>
              <a:buNone/>
              <a:defRPr sz="1400" b="0" i="0" kern="1200">
                <a:solidFill>
                  <a:srgbClr val="8D8C90"/>
                </a:solidFill>
                <a:latin typeface="+mj-lt"/>
                <a:ea typeface="+mn-ea"/>
                <a:cs typeface="+mn-cs"/>
              </a:defRPr>
            </a:lvl5pPr>
            <a:lvl6pPr marL="2868404" indent="-260764" algn="l" defTabSz="1043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89932" indent="-260764" algn="l" defTabSz="1043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911460" indent="-260764" algn="l" defTabSz="1043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432988" indent="-260764" algn="l" defTabSz="1043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</a:rPr>
              <a:t>1 полугодие 2020 года</a:t>
            </a:r>
            <a:endParaRPr lang="ru-RU" sz="1800" dirty="0">
              <a:solidFill>
                <a:schemeClr val="tx1">
                  <a:lumMod val="65000"/>
                  <a:lumOff val="3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350507" y="4322897"/>
            <a:ext cx="2466254" cy="800209"/>
          </a:xfrm>
          <a:prstGeom prst="rect">
            <a:avLst/>
          </a:prstGeom>
          <a:noFill/>
        </p:spPr>
        <p:txBody>
          <a:bodyPr wrap="square" lIns="91429" tIns="45715" rIns="91429" bIns="45715" rtlCol="0">
            <a:spAutoFit/>
          </a:bodyPr>
          <a:lstStyle/>
          <a:p>
            <a:r>
              <a:rPr lang="ru-RU" sz="46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- </a:t>
            </a:r>
            <a:r>
              <a:rPr lang="ru-RU" sz="44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68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%</a:t>
            </a:r>
            <a:endParaRPr lang="ru-RU" sz="2800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324251" y="6127478"/>
            <a:ext cx="2466254" cy="800209"/>
          </a:xfrm>
          <a:prstGeom prst="rect">
            <a:avLst/>
          </a:prstGeom>
          <a:noFill/>
        </p:spPr>
        <p:txBody>
          <a:bodyPr wrap="square" lIns="91429" tIns="45715" rIns="91429" bIns="45715" rtlCol="0">
            <a:spAutoFit/>
          </a:bodyPr>
          <a:lstStyle/>
          <a:p>
            <a:r>
              <a:rPr lang="ru-RU" sz="46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- </a:t>
            </a:r>
            <a:r>
              <a:rPr lang="ru-RU" sz="44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39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%</a:t>
            </a:r>
            <a:endParaRPr lang="ru-RU" sz="2800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6388844" y="2072395"/>
            <a:ext cx="2241614" cy="1931873"/>
          </a:xfrm>
          <a:prstGeom prst="ellipse">
            <a:avLst/>
          </a:prstGeom>
          <a:solidFill>
            <a:srgbClr val="005AA9">
              <a:alpha val="87000"/>
            </a:srgbClr>
          </a:solidFill>
          <a:ln w="47625" cmpd="thinThick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rtlCol="0" anchor="ctr"/>
          <a:lstStyle/>
          <a:p>
            <a:pPr algn="ctr"/>
            <a:r>
              <a:rPr lang="ru-RU" sz="4000" dirty="0" smtClean="0">
                <a:latin typeface="Arial Narrow" panose="020B0606020202030204" pitchFamily="34" charset="0"/>
              </a:rPr>
              <a:t>45</a:t>
            </a:r>
            <a:endParaRPr lang="ru-RU" sz="4000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9092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СВЕДЕНИЯ О ЖАЛОБАХ </a:t>
            </a: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</a:rPr>
              <a:t>ПО ГОСУДАРСТВЕННОЙ РЕГИСТРАЦИИ </a:t>
            </a:r>
            <a:r>
              <a:rPr lang="ru-RU" sz="2400" dirty="0" smtClean="0"/>
              <a:t>ЗА 1 ПОЛУГОДИЕ 2020 ГОДА</a:t>
            </a:r>
            <a:endParaRPr lang="ru-RU" sz="2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4</a:t>
            </a:fld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6255160" y="1752765"/>
            <a:ext cx="1819087" cy="1567281"/>
          </a:xfrm>
          <a:prstGeom prst="ellipse">
            <a:avLst/>
          </a:prstGeom>
          <a:noFill/>
          <a:ln w="57150">
            <a:solidFill>
              <a:srgbClr val="5283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884831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5400" dirty="0" smtClean="0">
                <a:solidFill>
                  <a:srgbClr val="F79646">
                    <a:lumMod val="75000"/>
                  </a:srgbClr>
                </a:solidFill>
                <a:latin typeface="Arial Narrow" panose="020B0606020202030204" pitchFamily="34" charset="0"/>
              </a:rPr>
              <a:t>53</a:t>
            </a:r>
            <a:endParaRPr lang="ru-RU" sz="5400" dirty="0">
              <a:solidFill>
                <a:srgbClr val="F79646">
                  <a:lumMod val="75000"/>
                </a:srgbClr>
              </a:solidFill>
              <a:latin typeface="Arial Narrow" panose="020B0606020202030204" pitchFamily="34" charset="0"/>
            </a:endParaRPr>
          </a:p>
        </p:txBody>
      </p:sp>
      <p:sp>
        <p:nvSpPr>
          <p:cNvPr id="8" name="Стрелка вниз 7"/>
          <p:cNvSpPr/>
          <p:nvPr/>
        </p:nvSpPr>
        <p:spPr>
          <a:xfrm>
            <a:off x="8259702" y="2216440"/>
            <a:ext cx="534143" cy="639930"/>
          </a:xfrm>
          <a:prstGeom prst="downArrow">
            <a:avLst/>
          </a:prstGeom>
          <a:pattFill prst="pct50">
            <a:fgClr>
              <a:schemeClr val="accent1"/>
            </a:fgClr>
            <a:bgClr>
              <a:schemeClr val="bg1"/>
            </a:bgClr>
          </a:pattFill>
          <a:ln w="12700">
            <a:solidFill>
              <a:srgbClr val="618CB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3712" tIns="41857" rIns="83712" bIns="41857" anchor="ctr"/>
          <a:lstStyle/>
          <a:p>
            <a:pPr algn="ctr" defTabSz="880919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700" dirty="0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821640" y="2216440"/>
            <a:ext cx="9012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2400" dirty="0" smtClean="0">
                <a:solidFill>
                  <a:srgbClr val="E46C0A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- </a:t>
            </a:r>
            <a:r>
              <a:rPr lang="ru-RU" altLang="ru-RU" sz="3200" dirty="0" smtClean="0">
                <a:solidFill>
                  <a:srgbClr val="E46C0A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15</a:t>
            </a:r>
            <a:r>
              <a:rPr lang="ru-RU" altLang="ru-RU" sz="2000" dirty="0" smtClean="0">
                <a:solidFill>
                  <a:srgbClr val="E46C0A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%</a:t>
            </a:r>
            <a:endParaRPr lang="ru-RU" altLang="ru-RU" sz="1050" dirty="0">
              <a:solidFill>
                <a:srgbClr val="595959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652737" y="1946517"/>
            <a:ext cx="5519636" cy="1234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762" tIns="44881" rIns="89762" bIns="44881" anchor="ctr"/>
          <a:lstStyle>
            <a:lvl1pPr defTabSz="1039813">
              <a:spcBef>
                <a:spcPct val="20000"/>
              </a:spcBef>
              <a:buFont typeface="+mj-lt"/>
              <a:defRPr sz="3600">
                <a:solidFill>
                  <a:srgbClr val="005AA9"/>
                </a:solidFill>
                <a:latin typeface="Calibri" panose="020F0502020204030204" pitchFamily="34" charset="0"/>
              </a:defRPr>
            </a:lvl1pPr>
            <a:lvl2pPr marL="742950" indent="-285750" defTabSz="1039813">
              <a:spcBef>
                <a:spcPct val="20000"/>
              </a:spcBef>
              <a:buFont typeface="Arial" panose="020B0604020202020204" pitchFamily="34" charset="0"/>
              <a:defRPr sz="2400">
                <a:solidFill>
                  <a:srgbClr val="504F53"/>
                </a:solidFill>
                <a:latin typeface="Calibri" panose="020F0502020204030204" pitchFamily="34" charset="0"/>
              </a:defRPr>
            </a:lvl2pPr>
            <a:lvl3pPr marL="1143000" indent="-228600" defTabSz="1039813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504F53"/>
                </a:solidFill>
                <a:latin typeface="Calibri" panose="020F0502020204030204" pitchFamily="34" charset="0"/>
              </a:defRPr>
            </a:lvl3pPr>
            <a:lvl4pPr marL="1600200" indent="-228600" algn="just" defTabSz="1039813">
              <a:lnSpc>
                <a:spcPts val="1800"/>
              </a:lnSpc>
              <a:spcBef>
                <a:spcPts val="400"/>
              </a:spcBef>
              <a:buFont typeface="Arial" panose="020B0604020202020204" pitchFamily="34" charset="0"/>
              <a:defRPr sz="1700">
                <a:solidFill>
                  <a:srgbClr val="504F53"/>
                </a:solidFill>
                <a:latin typeface="Calibri" panose="020F0502020204030204" pitchFamily="34" charset="0"/>
              </a:defRPr>
            </a:lvl4pPr>
            <a:lvl5pPr marL="2057400" indent="-228600" defTabSz="1039813">
              <a:lnSpc>
                <a:spcPts val="1800"/>
              </a:lnSpc>
              <a:spcBef>
                <a:spcPts val="400"/>
              </a:spcBef>
              <a:buFont typeface="Arial" panose="020B0604020202020204" pitchFamily="34" charset="0"/>
              <a:defRPr sz="1400">
                <a:solidFill>
                  <a:srgbClr val="8D8C90"/>
                </a:solidFill>
                <a:latin typeface="Calibri" panose="020F0502020204030204" pitchFamily="34" charset="0"/>
              </a:defRPr>
            </a:lvl5pPr>
            <a:lvl6pPr marL="2514600" indent="-228600" defTabSz="1039813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rgbClr val="8D8C90"/>
                </a:solidFill>
                <a:latin typeface="Calibri" panose="020F0502020204030204" pitchFamily="34" charset="0"/>
              </a:defRPr>
            </a:lvl6pPr>
            <a:lvl7pPr marL="2971800" indent="-228600" defTabSz="1039813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rgbClr val="8D8C90"/>
                </a:solidFill>
                <a:latin typeface="Calibri" panose="020F0502020204030204" pitchFamily="34" charset="0"/>
              </a:defRPr>
            </a:lvl7pPr>
            <a:lvl8pPr marL="3429000" indent="-228600" defTabSz="1039813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rgbClr val="8D8C90"/>
                </a:solidFill>
                <a:latin typeface="Calibri" panose="020F0502020204030204" pitchFamily="34" charset="0"/>
              </a:defRPr>
            </a:lvl8pPr>
            <a:lvl9pPr marL="3886200" indent="-228600" defTabSz="1039813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rgbClr val="8D8C90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Количество жалоб, </a:t>
            </a:r>
            <a:r>
              <a:rPr lang="ru-RU" altLang="ru-RU" sz="3200" i="1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единиц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661590" y="3726929"/>
            <a:ext cx="5519636" cy="1234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762" tIns="44881" rIns="89762" bIns="44881" anchor="ctr"/>
          <a:lstStyle>
            <a:lvl1pPr defTabSz="1039813">
              <a:spcBef>
                <a:spcPct val="20000"/>
              </a:spcBef>
              <a:buFont typeface="+mj-lt"/>
              <a:defRPr sz="3600">
                <a:solidFill>
                  <a:srgbClr val="005AA9"/>
                </a:solidFill>
                <a:latin typeface="Calibri" panose="020F0502020204030204" pitchFamily="34" charset="0"/>
              </a:defRPr>
            </a:lvl1pPr>
            <a:lvl2pPr marL="742950" indent="-285750" defTabSz="1039813">
              <a:spcBef>
                <a:spcPct val="20000"/>
              </a:spcBef>
              <a:buFont typeface="Arial" panose="020B0604020202020204" pitchFamily="34" charset="0"/>
              <a:defRPr sz="2400">
                <a:solidFill>
                  <a:srgbClr val="504F53"/>
                </a:solidFill>
                <a:latin typeface="Calibri" panose="020F0502020204030204" pitchFamily="34" charset="0"/>
              </a:defRPr>
            </a:lvl2pPr>
            <a:lvl3pPr marL="1143000" indent="-228600" defTabSz="1039813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504F53"/>
                </a:solidFill>
                <a:latin typeface="Calibri" panose="020F0502020204030204" pitchFamily="34" charset="0"/>
              </a:defRPr>
            </a:lvl3pPr>
            <a:lvl4pPr marL="1600200" indent="-228600" algn="just" defTabSz="1039813">
              <a:lnSpc>
                <a:spcPts val="1800"/>
              </a:lnSpc>
              <a:spcBef>
                <a:spcPts val="400"/>
              </a:spcBef>
              <a:buFont typeface="Arial" panose="020B0604020202020204" pitchFamily="34" charset="0"/>
              <a:defRPr sz="1700">
                <a:solidFill>
                  <a:srgbClr val="504F53"/>
                </a:solidFill>
                <a:latin typeface="Calibri" panose="020F0502020204030204" pitchFamily="34" charset="0"/>
              </a:defRPr>
            </a:lvl4pPr>
            <a:lvl5pPr marL="2057400" indent="-228600" defTabSz="1039813">
              <a:lnSpc>
                <a:spcPts val="1800"/>
              </a:lnSpc>
              <a:spcBef>
                <a:spcPts val="400"/>
              </a:spcBef>
              <a:buFont typeface="Arial" panose="020B0604020202020204" pitchFamily="34" charset="0"/>
              <a:defRPr sz="1400">
                <a:solidFill>
                  <a:srgbClr val="8D8C90"/>
                </a:solidFill>
                <a:latin typeface="Calibri" panose="020F0502020204030204" pitchFamily="34" charset="0"/>
              </a:defRPr>
            </a:lvl5pPr>
            <a:lvl6pPr marL="2514600" indent="-228600" defTabSz="1039813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rgbClr val="8D8C90"/>
                </a:solidFill>
                <a:latin typeface="Calibri" panose="020F0502020204030204" pitchFamily="34" charset="0"/>
              </a:defRPr>
            </a:lvl6pPr>
            <a:lvl7pPr marL="2971800" indent="-228600" defTabSz="1039813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rgbClr val="8D8C90"/>
                </a:solidFill>
                <a:latin typeface="Calibri" panose="020F0502020204030204" pitchFamily="34" charset="0"/>
              </a:defRPr>
            </a:lvl7pPr>
            <a:lvl8pPr marL="3429000" indent="-228600" defTabSz="1039813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rgbClr val="8D8C90"/>
                </a:solidFill>
                <a:latin typeface="Calibri" panose="020F0502020204030204" pitchFamily="34" charset="0"/>
              </a:defRPr>
            </a:lvl8pPr>
            <a:lvl9pPr marL="3886200" indent="-228600" defTabSz="1039813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rgbClr val="8D8C90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Удельный вес удовлетворенных жалоб, </a:t>
            </a:r>
            <a:r>
              <a:rPr lang="ru-RU" altLang="ru-RU" sz="3200" i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%</a:t>
            </a:r>
            <a:endParaRPr lang="ru-RU" altLang="ru-RU" sz="3200" i="1" dirty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6263974" y="3560752"/>
            <a:ext cx="1819087" cy="1567281"/>
          </a:xfrm>
          <a:prstGeom prst="ellipse">
            <a:avLst/>
          </a:prstGeom>
          <a:noFill/>
          <a:ln w="57150">
            <a:solidFill>
              <a:srgbClr val="5283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884831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5400" dirty="0" smtClean="0">
                <a:solidFill>
                  <a:srgbClr val="F79646">
                    <a:lumMod val="75000"/>
                  </a:srgbClr>
                </a:solidFill>
                <a:latin typeface="Arial Narrow" panose="020B0606020202030204" pitchFamily="34" charset="0"/>
              </a:rPr>
              <a:t>9</a:t>
            </a:r>
            <a:endParaRPr lang="ru-RU" sz="5400" dirty="0">
              <a:solidFill>
                <a:srgbClr val="F79646">
                  <a:lumMod val="75000"/>
                </a:srgbClr>
              </a:solidFill>
              <a:latin typeface="Arial Narrow" panose="020B0606020202030204" pitchFamily="34" charset="0"/>
            </a:endParaRPr>
          </a:p>
        </p:txBody>
      </p:sp>
      <p:sp>
        <p:nvSpPr>
          <p:cNvPr id="13" name="Стрелка вниз 12"/>
          <p:cNvSpPr/>
          <p:nvPr/>
        </p:nvSpPr>
        <p:spPr>
          <a:xfrm>
            <a:off x="8268554" y="4024427"/>
            <a:ext cx="534143" cy="639930"/>
          </a:xfrm>
          <a:prstGeom prst="downArrow">
            <a:avLst/>
          </a:prstGeom>
          <a:pattFill prst="pct50">
            <a:fgClr>
              <a:schemeClr val="accent1"/>
            </a:fgClr>
            <a:bgClr>
              <a:schemeClr val="bg1"/>
            </a:bgClr>
          </a:pattFill>
          <a:ln w="12700">
            <a:solidFill>
              <a:srgbClr val="618CB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3712" tIns="41857" rIns="83712" bIns="41857" anchor="ctr"/>
          <a:lstStyle/>
          <a:p>
            <a:pPr algn="ctr" defTabSz="880919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700" dirty="0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829568" y="4061397"/>
            <a:ext cx="12907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2400" dirty="0" smtClean="0">
                <a:solidFill>
                  <a:srgbClr val="E46C0A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- </a:t>
            </a:r>
            <a:r>
              <a:rPr lang="ru-RU" altLang="ru-RU" sz="3200" dirty="0" smtClean="0">
                <a:solidFill>
                  <a:srgbClr val="E46C0A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20 </a:t>
            </a:r>
            <a:r>
              <a:rPr lang="ru-RU" altLang="ru-RU" sz="2800" dirty="0" err="1" smtClean="0">
                <a:solidFill>
                  <a:srgbClr val="E46C0A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п.п</a:t>
            </a:r>
            <a:r>
              <a:rPr lang="ru-RU" altLang="ru-RU" sz="2800" dirty="0" smtClean="0">
                <a:solidFill>
                  <a:srgbClr val="E46C0A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.</a:t>
            </a:r>
            <a:endParaRPr lang="ru-RU" altLang="ru-RU" sz="1200" dirty="0">
              <a:solidFill>
                <a:srgbClr val="595959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661590" y="5724847"/>
            <a:ext cx="5519636" cy="1234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762" tIns="44881" rIns="89762" bIns="44881" anchor="ctr"/>
          <a:lstStyle>
            <a:lvl1pPr defTabSz="1039813">
              <a:spcBef>
                <a:spcPct val="20000"/>
              </a:spcBef>
              <a:buFont typeface="+mj-lt"/>
              <a:defRPr sz="3600">
                <a:solidFill>
                  <a:srgbClr val="005AA9"/>
                </a:solidFill>
                <a:latin typeface="Calibri" panose="020F0502020204030204" pitchFamily="34" charset="0"/>
              </a:defRPr>
            </a:lvl1pPr>
            <a:lvl2pPr marL="742950" indent="-285750" defTabSz="1039813">
              <a:spcBef>
                <a:spcPct val="20000"/>
              </a:spcBef>
              <a:buFont typeface="Arial" panose="020B0604020202020204" pitchFamily="34" charset="0"/>
              <a:defRPr sz="2400">
                <a:solidFill>
                  <a:srgbClr val="504F53"/>
                </a:solidFill>
                <a:latin typeface="Calibri" panose="020F0502020204030204" pitchFamily="34" charset="0"/>
              </a:defRPr>
            </a:lvl2pPr>
            <a:lvl3pPr marL="1143000" indent="-228600" defTabSz="1039813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504F53"/>
                </a:solidFill>
                <a:latin typeface="Calibri" panose="020F0502020204030204" pitchFamily="34" charset="0"/>
              </a:defRPr>
            </a:lvl3pPr>
            <a:lvl4pPr marL="1600200" indent="-228600" algn="just" defTabSz="1039813">
              <a:lnSpc>
                <a:spcPts val="1800"/>
              </a:lnSpc>
              <a:spcBef>
                <a:spcPts val="400"/>
              </a:spcBef>
              <a:buFont typeface="Arial" panose="020B0604020202020204" pitchFamily="34" charset="0"/>
              <a:defRPr sz="1700">
                <a:solidFill>
                  <a:srgbClr val="504F53"/>
                </a:solidFill>
                <a:latin typeface="Calibri" panose="020F0502020204030204" pitchFamily="34" charset="0"/>
              </a:defRPr>
            </a:lvl4pPr>
            <a:lvl5pPr marL="2057400" indent="-228600" defTabSz="1039813">
              <a:lnSpc>
                <a:spcPts val="1800"/>
              </a:lnSpc>
              <a:spcBef>
                <a:spcPts val="400"/>
              </a:spcBef>
              <a:buFont typeface="Arial" panose="020B0604020202020204" pitchFamily="34" charset="0"/>
              <a:defRPr sz="1400">
                <a:solidFill>
                  <a:srgbClr val="8D8C90"/>
                </a:solidFill>
                <a:latin typeface="Calibri" panose="020F0502020204030204" pitchFamily="34" charset="0"/>
              </a:defRPr>
            </a:lvl5pPr>
            <a:lvl6pPr marL="2514600" indent="-228600" defTabSz="1039813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rgbClr val="8D8C90"/>
                </a:solidFill>
                <a:latin typeface="Calibri" panose="020F0502020204030204" pitchFamily="34" charset="0"/>
              </a:defRPr>
            </a:lvl6pPr>
            <a:lvl7pPr marL="2971800" indent="-228600" defTabSz="1039813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rgbClr val="8D8C90"/>
                </a:solidFill>
                <a:latin typeface="Calibri" panose="020F0502020204030204" pitchFamily="34" charset="0"/>
              </a:defRPr>
            </a:lvl7pPr>
            <a:lvl8pPr marL="3429000" indent="-228600" defTabSz="1039813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rgbClr val="8D8C90"/>
                </a:solidFill>
                <a:latin typeface="Calibri" panose="020F0502020204030204" pitchFamily="34" charset="0"/>
              </a:defRPr>
            </a:lvl8pPr>
            <a:lvl9pPr marL="3886200" indent="-228600" defTabSz="1039813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rgbClr val="8D8C90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800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Количество судебных актов после досудебного обжалования решений о госрегистрации (об отказе в госрегистрации), </a:t>
            </a:r>
            <a:r>
              <a:rPr lang="ru-RU" altLang="ru-RU" sz="2800" i="1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единиц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z="2800" i="1" dirty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6263974" y="5419139"/>
            <a:ext cx="1819087" cy="1567281"/>
          </a:xfrm>
          <a:prstGeom prst="ellipse">
            <a:avLst/>
          </a:prstGeom>
          <a:noFill/>
          <a:ln w="57150">
            <a:solidFill>
              <a:srgbClr val="5283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884831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5400" dirty="0" smtClean="0">
                <a:solidFill>
                  <a:srgbClr val="F79646">
                    <a:lumMod val="75000"/>
                  </a:srgbClr>
                </a:solidFill>
                <a:latin typeface="Arial Narrow" panose="020B0606020202030204" pitchFamily="34" charset="0"/>
              </a:rPr>
              <a:t>2</a:t>
            </a:r>
            <a:endParaRPr lang="ru-RU" sz="5400" dirty="0">
              <a:solidFill>
                <a:srgbClr val="F79646">
                  <a:lumMod val="75000"/>
                </a:srgbClr>
              </a:solidFill>
              <a:latin typeface="Arial Narrow" panose="020B0606020202030204" pitchFamily="34" charset="0"/>
            </a:endParaRPr>
          </a:p>
        </p:txBody>
      </p:sp>
      <p:sp>
        <p:nvSpPr>
          <p:cNvPr id="17" name="Стрелка вниз 16"/>
          <p:cNvSpPr/>
          <p:nvPr/>
        </p:nvSpPr>
        <p:spPr>
          <a:xfrm>
            <a:off x="8268554" y="6022346"/>
            <a:ext cx="534143" cy="639930"/>
          </a:xfrm>
          <a:prstGeom prst="downArrow">
            <a:avLst/>
          </a:prstGeom>
          <a:pattFill prst="pct50">
            <a:fgClr>
              <a:schemeClr val="accent1"/>
            </a:fgClr>
            <a:bgClr>
              <a:schemeClr val="bg1"/>
            </a:bgClr>
          </a:pattFill>
          <a:ln w="12700">
            <a:solidFill>
              <a:srgbClr val="618CB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3712" tIns="41857" rIns="83712" bIns="41857" anchor="ctr"/>
          <a:lstStyle/>
          <a:p>
            <a:pPr algn="ctr" defTabSz="880919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700" dirty="0">
              <a:solidFill>
                <a:prstClr val="white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8849528" y="6022346"/>
            <a:ext cx="9012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2400" dirty="0" smtClean="0">
                <a:solidFill>
                  <a:srgbClr val="E46C0A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- </a:t>
            </a:r>
            <a:r>
              <a:rPr lang="ru-RU" altLang="ru-RU" sz="3200" dirty="0" smtClean="0">
                <a:solidFill>
                  <a:srgbClr val="E46C0A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33</a:t>
            </a:r>
            <a:r>
              <a:rPr lang="ru-RU" altLang="ru-RU" sz="2000" dirty="0" smtClean="0">
                <a:solidFill>
                  <a:srgbClr val="E46C0A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%</a:t>
            </a:r>
            <a:endParaRPr lang="ru-RU" altLang="ru-RU" sz="1200" dirty="0">
              <a:solidFill>
                <a:srgbClr val="595959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8865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5</a:t>
            </a:fld>
            <a:endParaRPr lang="ru-RU" dirty="0"/>
          </a:p>
        </p:txBody>
      </p:sp>
      <p:sp>
        <p:nvSpPr>
          <p:cNvPr id="5" name="Заголовок 2"/>
          <p:cNvSpPr>
            <a:spLocks noGrp="1"/>
          </p:cNvSpPr>
          <p:nvPr>
            <p:ph idx="1"/>
          </p:nvPr>
        </p:nvSpPr>
        <p:spPr>
          <a:xfrm>
            <a:off x="1242244" y="2988543"/>
            <a:ext cx="7985075" cy="1144885"/>
          </a:xfrm>
        </p:spPr>
        <p:txBody>
          <a:bodyPr>
            <a:normAutofit/>
          </a:bodyPr>
          <a:lstStyle/>
          <a:p>
            <a:pPr algn="ctr" defTabSz="815975" fontAlgn="base">
              <a:spcAft>
                <a:spcPct val="0"/>
              </a:spcAft>
            </a:pPr>
            <a:r>
              <a:rPr lang="ru-RU" altLang="ru-RU" sz="6000" dirty="0">
                <a:solidFill>
                  <a:schemeClr val="accent1">
                    <a:lumMod val="75000"/>
                  </a:schemeClr>
                </a:solidFill>
                <a:ea typeface="+mj-ea"/>
                <a:cs typeface="+mj-cs"/>
              </a:rPr>
              <a:t>Спасибо за внимание</a:t>
            </a:r>
          </a:p>
        </p:txBody>
      </p:sp>
    </p:spTree>
    <p:extLst>
      <p:ext uri="{BB962C8B-B14F-4D97-AF65-F5344CB8AC3E}">
        <p14:creationId xmlns:p14="http://schemas.microsoft.com/office/powerpoint/2010/main" val="217558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бразец слайдов с фирменным стилем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1960</TotalTime>
  <Words>197</Words>
  <Application>Microsoft Office PowerPoint</Application>
  <PresentationFormat>Произвольный</PresentationFormat>
  <Paragraphs>62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Образец слайдов с фирменным стилем</vt:lpstr>
      <vt:lpstr>Презентация PowerPoint</vt:lpstr>
      <vt:lpstr>Динамика рассмотрения жалоб</vt:lpstr>
      <vt:lpstr>В 1 ПОЛУГОДИИ 2020 ГОДА КОЛИЧЕСТВО РАССМОТРЕННЫХ СУДЕБНЫХ ДЕЛ ПО НАЛОГОВЫМ СПОРАМ ПОСЛЕ ДОСУДЕБНОГО ОБЖАЛОВАНИЯ СНИЗИЛОСЬ</vt:lpstr>
      <vt:lpstr>СВЕДЕНИЯ О ЖАЛОБАХ ПО ГОСУДАРСТВЕННОЙ РЕГИСТРАЦИИ ЗА 1 ПОЛУГОДИЕ 2020 ГОДА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Хижняк Анна Сергеевна</dc:creator>
  <cp:lastModifiedBy>Еланцева Марина Николаевна</cp:lastModifiedBy>
  <cp:revision>126</cp:revision>
  <cp:lastPrinted>2020-09-04T09:11:24Z</cp:lastPrinted>
  <dcterms:created xsi:type="dcterms:W3CDTF">2019-08-12T09:59:02Z</dcterms:created>
  <dcterms:modified xsi:type="dcterms:W3CDTF">2020-09-09T04:29:14Z</dcterms:modified>
</cp:coreProperties>
</file>